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631" r:id="rId2"/>
    <p:sldId id="632" r:id="rId3"/>
    <p:sldId id="674" r:id="rId4"/>
    <p:sldId id="656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272" r:id="rId23"/>
    <p:sldId id="675" r:id="rId24"/>
    <p:sldId id="54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5244" autoAdjust="0"/>
  </p:normalViewPr>
  <p:slideViewPr>
    <p:cSldViewPr>
      <p:cViewPr>
        <p:scale>
          <a:sx n="56" d="100"/>
          <a:sy n="56" d="100"/>
        </p:scale>
        <p:origin x="-1008" y="-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2" y="2533504"/>
            <a:ext cx="487203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2" y="2347917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38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143001" y="26721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सुपरिवेक्षकको </a:t>
            </a: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तालिम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मितिः 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बैशाख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 २,</a:t>
            </a:r>
            <a:r>
              <a:rPr lang="en-US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२०७९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.......</a:t>
            </a:r>
            <a:r>
              <a:rPr lang="ne-NP" sz="20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जिल्ला</a:t>
            </a:r>
            <a: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63270" y="4800602"/>
            <a:ext cx="927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गणना </a:t>
            </a: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सुपरवेक्षण फारामहरु</a:t>
            </a:r>
            <a:endParaRPr lang="ne-NP" sz="24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1" y="412647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आठौं</a:t>
            </a:r>
            <a:r>
              <a:rPr lang="en-US" sz="2400" b="1" dirty="0" smtClean="0">
                <a:solidFill>
                  <a:srgbClr val="0070C0"/>
                </a:solidFill>
                <a:cs typeface="Kalimati" panose="00000400000000000000" pitchFamily="2"/>
              </a:rPr>
              <a:t> 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चौथो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31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10287000" cy="406265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 प्रगति फाराम (ग.फा.नं. २)···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यस फारामको महल–१ मा दिनको क्रमसंख्या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महल–२ मा लगत २ </a:t>
            </a:r>
            <a:r>
              <a:rPr lang="ne-NP" sz="2400" dirty="0" smtClean="0">
                <a:cs typeface="Kalimati" pitchFamily="2"/>
              </a:rPr>
              <a:t>भर्दाको </a:t>
            </a:r>
            <a:r>
              <a:rPr lang="ne-NP" sz="2400" dirty="0">
                <a:cs typeface="Kalimati" pitchFamily="2"/>
              </a:rPr>
              <a:t>मिति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महल–३ मा महल–१ र २ को क्रमानुसार गणकले लगत २ भरेका कृषि चलनको संख्या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महल–४ मा कैफियत </a:t>
            </a:r>
            <a:r>
              <a:rPr lang="ne-NP" sz="2400" dirty="0" smtClean="0">
                <a:cs typeface="Kalimati" pitchFamily="2"/>
              </a:rPr>
              <a:t>लेख्नुपर्छ। </a:t>
            </a:r>
            <a:r>
              <a:rPr lang="ne-NP" sz="2400" dirty="0">
                <a:cs typeface="Kalimati" pitchFamily="2"/>
              </a:rPr>
              <a:t>यसमा लगत २ भर्दा गणकले सामना गरेका समस्याहरू केही भएमा वा अन्य विशेष कुराहरू भएमा सो उल्लेख गर्नुपर्छ । </a:t>
            </a:r>
            <a:endParaRPr lang="en-US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362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7620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800" b="1" dirty="0" smtClean="0">
                <a:cs typeface="Kalimati" pitchFamily="2"/>
              </a:rPr>
              <a:t>कृषिचलन छनोटको नियन्त्रण फाराम (सुप. फाराम १)</a:t>
            </a:r>
            <a:endParaRPr lang="en-US" sz="2800" b="1" dirty="0">
              <a:cs typeface="Kalimati" pitchFamily="2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85220"/>
            <a:ext cx="11277600" cy="519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5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11963400" cy="4293483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कृषिचलन छनोटको नियन्त्रण फाराम (</a:t>
            </a:r>
            <a:r>
              <a:rPr lang="ne-NP" sz="2800" b="1" dirty="0" smtClean="0">
                <a:cs typeface="Kalimati" pitchFamily="2"/>
              </a:rPr>
              <a:t>सु.फा.नं.१)</a:t>
            </a:r>
            <a:endParaRPr lang="ne-NP" sz="2800" b="1" dirty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ne-NP" sz="2200" b="1" dirty="0">
                <a:solidFill>
                  <a:srgbClr val="000099"/>
                </a:solidFill>
                <a:cs typeface="Kalimati" pitchFamily="2"/>
              </a:rPr>
              <a:t>यो फाराम प्रत्येक गणना क्षेत्रको लागि बेग्लाबेग्लै भर्नुपर्दछ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सर्वप्रथम सुपरिवेक्षक आफूले निरीक्षण गर्न लागेको गणकले कार्य गरेको गणना क्षेत्रको परिचयात्मक विवरण (प्रदेश, जिल्ला, गा. पा.÷न.पा., वडा नं., गणना क्षेत्र सङ्ख्या) तथा गणकको नाम लेख्ने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क्रमसङ्ख्या २ मा लगत १ सङ्कलन कार्य सुरु गरेको मिति र समाप्त गरेको मिति सम्बन्धित ठाउँमा लेख्ने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क्रमसङ्ख्या ३ मा सम्बन्धित गणना–क्षेत्रको लगत १ अनुसार कुल कृषि चलन सङ्ख्या उल्लेख गर्ने । </a:t>
            </a:r>
          </a:p>
        </p:txBody>
      </p:sp>
    </p:spTree>
    <p:extLst>
      <p:ext uri="{BB962C8B-B14F-4D97-AF65-F5344CB8AC3E}">
        <p14:creationId xmlns:p14="http://schemas.microsoft.com/office/powerpoint/2010/main" val="26876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60400"/>
            <a:ext cx="11938000" cy="627864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कृषिचलन छनोटको नियन्त्रण फाराम (सु.फा.नं.१</a:t>
            </a:r>
            <a:r>
              <a:rPr lang="ne-NP" sz="2800" b="1" dirty="0" smtClean="0">
                <a:cs typeface="Kalimati" pitchFamily="2"/>
              </a:rPr>
              <a:t>)</a:t>
            </a:r>
            <a:r>
              <a:rPr lang="en-US" sz="2800" b="1" dirty="0" smtClean="0">
                <a:cs typeface="Kalimati" pitchFamily="2"/>
              </a:rPr>
              <a:t>…..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dirty="0" smtClean="0">
                <a:cs typeface="Kalimati" pitchFamily="2"/>
              </a:rPr>
              <a:t>क्रमसङ्ख्या </a:t>
            </a:r>
            <a:r>
              <a:rPr lang="ne-NP" sz="2300" dirty="0">
                <a:cs typeface="Kalimati" pitchFamily="2"/>
              </a:rPr>
              <a:t>४ मा लगत १ को महल नं. १०, ११, १२ र १३ मा कृषि चलनहरूको वर्गीकरण निर्देशनअनुरूप गरिएको छ–छैन हेरी छ भने १ मा र छैन भने २ मा गोलो घेरा लगाई निर्देशनअनुरूप गरिएको छैन भने ठीकसँग सच्याउने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dirty="0">
                <a:cs typeface="Kalimati" pitchFamily="2"/>
              </a:rPr>
              <a:t>क्रमसङ्ख्या ५ मा छनोटमा परेका मुख्य कृषकहरूको नाम लगत १(क) मा कुन मितिमा सारेको हो सो उल्लेख गर्ने । </a:t>
            </a:r>
            <a:endParaRPr lang="en-US" sz="2300" dirty="0" smtClean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dirty="0">
                <a:cs typeface="Kalimati" pitchFamily="2"/>
              </a:rPr>
              <a:t>क्रमसङ्ख्या ६ मा लगत १ बाट गणनाका लागि छानिएका जम्मा कृषि–चलन सङ्ख्या, शुरू छनोट अंक र छनोटअन्तर सम्बन्धित ठाउँमा उल्लेख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dirty="0">
                <a:cs typeface="Kalimati" pitchFamily="2"/>
              </a:rPr>
              <a:t>क्रमसङ्ख्या ७ मा लगत १(क) को महल नं. २ मा सारिएका कृषि चलनहरूको क्रमसङ्ख्या लगत १ को महल नं. २ मा गोलोघेरा लागेको क्रमानुसार छ–छैन हेरी छ भने १ मा र छैन भने २ मा गोलोघेरा लगाउने र छैन भने त्यसलाई सच्याउने । </a:t>
            </a:r>
          </a:p>
        </p:txBody>
      </p:sp>
    </p:spTree>
    <p:extLst>
      <p:ext uri="{BB962C8B-B14F-4D97-AF65-F5344CB8AC3E}">
        <p14:creationId xmlns:p14="http://schemas.microsoft.com/office/powerpoint/2010/main" val="35582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676400"/>
            <a:ext cx="11963400" cy="3508653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कृषिचलन छनोटको नियन्त्रण फाराम (सु.फा.नं.१</a:t>
            </a:r>
            <a:r>
              <a:rPr lang="ne-NP" sz="2800" b="1" dirty="0" smtClean="0">
                <a:cs typeface="Kalimati" pitchFamily="2"/>
              </a:rPr>
              <a:t>)…..</a:t>
            </a:r>
            <a:endParaRPr lang="en-US" sz="2800" b="1" dirty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 smtClean="0">
                <a:cs typeface="Kalimati" pitchFamily="2"/>
              </a:rPr>
              <a:t>क्रमसङ्ख्या </a:t>
            </a:r>
            <a:r>
              <a:rPr lang="ne-NP" sz="2400" dirty="0">
                <a:cs typeface="Kalimati" pitchFamily="2"/>
              </a:rPr>
              <a:t>८ मा लगत १(क) को महल नं.३ मा सारिएको मुख्य कृषकहरूको नाम लगत १ को महल नं. २ मा गोलो घेरा लगाइएअनुसार नै छन् छैनन् यकिन गरी छन् भने १ मा र छैनन् भने २ मा घेरा लगाउने र छैनन् भने त्यसलाई सच्याउने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९ मा सुपरिवेक्षकले आफ्नो केही मन्तव्य भए सो उल्लेख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अन्तिम हरफमा सुपरिवेक्षकले आफ्नो नाम र मिति लेखी सही गर्ने ।</a:t>
            </a:r>
          </a:p>
        </p:txBody>
      </p:sp>
    </p:spTree>
    <p:extLst>
      <p:ext uri="{BB962C8B-B14F-4D97-AF65-F5344CB8AC3E}">
        <p14:creationId xmlns:p14="http://schemas.microsoft.com/office/powerpoint/2010/main" val="34150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85220"/>
            <a:ext cx="11811000" cy="557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762000"/>
            <a:ext cx="975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2800" b="1" dirty="0">
                <a:cs typeface="Kalimati" pitchFamily="2"/>
              </a:rPr>
              <a:t>स्थलगत तथ्याङ्क सङ्कलन कार्य प्रगति फाराम </a:t>
            </a:r>
            <a:r>
              <a:rPr lang="ne-NP" sz="2800" b="1" dirty="0" smtClean="0">
                <a:cs typeface="Kalimati" pitchFamily="2"/>
              </a:rPr>
              <a:t>(सुप. फाराम </a:t>
            </a:r>
            <a:r>
              <a:rPr lang="ne-NP" sz="2800" b="1" dirty="0">
                <a:cs typeface="Kalimati" pitchFamily="2"/>
              </a:rPr>
              <a:t>२</a:t>
            </a:r>
            <a:r>
              <a:rPr lang="ne-NP" sz="2800" b="1" dirty="0" smtClean="0">
                <a:cs typeface="Kalimati" pitchFamily="2"/>
              </a:rPr>
              <a:t>)</a:t>
            </a:r>
            <a:endParaRPr lang="en-US" sz="2800" b="1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496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50923"/>
            <a:ext cx="11963400" cy="627864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600" b="1" dirty="0">
                <a:cs typeface="Kalimati" pitchFamily="2"/>
              </a:rPr>
              <a:t>स्थलगत </a:t>
            </a:r>
            <a:r>
              <a:rPr lang="ne-NP" sz="2600" b="1" dirty="0" smtClean="0">
                <a:cs typeface="Kalimati" pitchFamily="2"/>
              </a:rPr>
              <a:t>तथ्याङ्क सङ्कलन </a:t>
            </a:r>
            <a:r>
              <a:rPr lang="ne-NP" sz="2600" b="1" dirty="0">
                <a:cs typeface="Kalimati" pitchFamily="2"/>
              </a:rPr>
              <a:t>कार्य प्रगति फाराम (सु.फा.नं. २)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ne-NP" sz="2400" b="1" dirty="0">
                <a:solidFill>
                  <a:srgbClr val="000099"/>
                </a:solidFill>
                <a:cs typeface="Kalimati" pitchFamily="2"/>
              </a:rPr>
              <a:t>यो फाराम गणना–क्षेत्रमा गणकले गणना कार्य गरिरहेको बेला सुपरिवेक्षकले प्रत्येक पटक सुपरिवेक्षण गर्दा भर्नुपर्दछ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सर्वप्रथम सुपरिवेक्षक आफूले निरीक्षण गर्न लागेको गणकले कार्य गरेको गणना क्षेत्रको परिचयात्मक विवरण (प्रदेश, जिल्ला, गा.पा.÷न.पा., वडा </a:t>
            </a:r>
            <a:r>
              <a:rPr lang="ne-NP" sz="2400" dirty="0" smtClean="0">
                <a:cs typeface="Kalimati" pitchFamily="2"/>
              </a:rPr>
              <a:t>नं </a:t>
            </a:r>
            <a:r>
              <a:rPr lang="ne-NP" sz="2400" dirty="0">
                <a:cs typeface="Kalimati" pitchFamily="2"/>
              </a:rPr>
              <a:t>गणना क्षेत्र सङ्ख्या) तथा गणकको नाम लेख्ने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२ मा सुपरिवेक्षकले त्यस गणना क्षेत्रमा कुन मितिदेखि कुन मितिसम्म सुपरिवेक्षण गरिएको हो सो उल्लेख गर्ने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३ मा त्यस गणना–क्षेत्रमा छानिएका कृषि चलनहरूको कुल सङ्ख्या र सुपरिवेक्षकले निरीक्षण गरेको अवधिसम्म अन्तर्वार्ता सकिएका कृषि चलनहरूको सङ्ख्या उल्लेख गर्ने । </a:t>
            </a:r>
          </a:p>
        </p:txBody>
      </p:sp>
    </p:spTree>
    <p:extLst>
      <p:ext uri="{BB962C8B-B14F-4D97-AF65-F5344CB8AC3E}">
        <p14:creationId xmlns:p14="http://schemas.microsoft.com/office/powerpoint/2010/main" val="34092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28343"/>
            <a:ext cx="11658600" cy="517064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स्थलगत </a:t>
            </a:r>
            <a:r>
              <a:rPr lang="ne-NP" sz="2800" b="1" dirty="0" smtClean="0">
                <a:cs typeface="Kalimati" pitchFamily="2"/>
              </a:rPr>
              <a:t>तथ्याङ्क सङ्कलन </a:t>
            </a:r>
            <a:r>
              <a:rPr lang="ne-NP" sz="2800" b="1" dirty="0">
                <a:cs typeface="Kalimati" pitchFamily="2"/>
              </a:rPr>
              <a:t>कार्य प्रगति फाराम (सु.फा.नं. २)····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क्रमसङ्ख्या ४ मा भर्न नसकिएका प्रश्नावलीहरूको जम्मा सङ्ख्या लेख्ने र तीमध्ये केही कृषक परिवारले उत्तर दिन ठाडै अस्वीकार गरेका भए सोको सङ्ख्या पनि सम्बन्धित ठाउँमा उल्लेख गर्ने । 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क्रमसंख्या ५ मा गणकले दैनिकरूपमा प्रगति विवरण भर्ने गरेको छ–छैन सोअनुसार उपयुक्त कोडमा गोलोघेरा लगाउने । 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क्रमसंख्या ६ मा सम्बन्धित गणना क्षेत्रको सुपरिवेक्षण गर्दा सुपरिवेक्षकलाई उल्ल्लेख गर्नुपर्ने जस्तो केही कुराहरू लागेमा मन्तव्य लेखेको ठाउँमा उल्लेख गर्ने । 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अन्तिम हरफमा सुपरिवेक्षकले आफ्नो नाम र मिति लेखी सही गर्ने </a:t>
            </a:r>
            <a:r>
              <a:rPr lang="ne-NP" sz="2400" dirty="0" smtClean="0">
                <a:cs typeface="Kalimati" pitchFamily="2"/>
              </a:rPr>
              <a:t>।</a:t>
            </a: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216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11353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81400" y="815622"/>
            <a:ext cx="5456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e-NP" sz="2800" b="1" dirty="0">
                <a:cs typeface="Kalimati" pitchFamily="2"/>
              </a:rPr>
              <a:t>गणना सम्पादन फाराम (सु.फा.नं. ३)</a:t>
            </a:r>
            <a:endParaRPr lang="en-US" sz="2800" b="1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54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71691"/>
            <a:ext cx="11811000" cy="6001643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 सम्पादन फाराम (सु.फा.नं. ३)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ne-NP" sz="2400" b="1" dirty="0">
                <a:solidFill>
                  <a:srgbClr val="000099"/>
                </a:solidFill>
                <a:cs typeface="Kalimati" pitchFamily="2"/>
              </a:rPr>
              <a:t>यो फाराम छानिएका गणना–क्षेत्रहरूमा गणना कार्य समाप्त भइसकेपछि सम्बन्धित गणना क्षेत्रको सुपरिवेक्षकले प्रत्येक गणना क्षेत्रमा अलगअलग भरी यथासक्य छिटो कृषिगणना कार्यालयमा बुझाउनु पर्दछ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सर्वप्रथम गणना क्षेत्रको परिचयात्मक विवरण (प्रदेश, जिल्ला, गा.पा.÷न.पा., वडा नं., गणना क्षेत्र सङ्ख्या) तथा गणकको नाम लेख्ने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२ मा स्थलगत तथ्याङ्क सङ्कलन कार्य शुरू गरेको मिति र समाप्त गरेको मिति सम्बन्धित ठाउँमा उल्लेख गर्ने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३ मा सो गणना क्षेत्रका कुल घर सङ्ख्याको लागि लगत १ को महल नं. १ को अन्तिम अंक लेख्ने । </a:t>
            </a:r>
          </a:p>
          <a:p>
            <a:endParaRPr lang="ne-NP" dirty="0"/>
          </a:p>
        </p:txBody>
      </p:sp>
    </p:spTree>
    <p:extLst>
      <p:ext uri="{BB962C8B-B14F-4D97-AF65-F5344CB8AC3E}">
        <p14:creationId xmlns:p14="http://schemas.microsoft.com/office/powerpoint/2010/main" val="387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7000" y="3657602"/>
            <a:ext cx="7772401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गणना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सुपरवेक्षण फारामहरु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8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75FA20-258B-4976-B921-08A2562603A4}"/>
              </a:ext>
            </a:extLst>
          </p:cNvPr>
          <p:cNvSpPr txBox="1"/>
          <p:nvPr/>
        </p:nvSpPr>
        <p:spPr>
          <a:xfrm>
            <a:off x="8153400" y="3429002"/>
            <a:ext cx="3733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पुस्तिका</a:t>
            </a:r>
            <a:r>
              <a:rPr lang="ne-NP" sz="2400" dirty="0" smtClean="0">
                <a:cs typeface="Kalimati" pitchFamily="2"/>
              </a:rPr>
              <a:t>,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 smtClean="0">
                <a:cs typeface="Kalimati" pitchFamily="2"/>
              </a:rPr>
              <a:t>सुपरिवेक्षक पुस्तिका</a:t>
            </a:r>
            <a:endParaRPr lang="ne-NP" sz="24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383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71691"/>
            <a:ext cx="11811000" cy="6278642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 सम्पादन फाराम (सु.फा.नं. ३)····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४ मा सो गणना क्षेत्रका कुल कृषि चलन सङ्ख्याको लागि लगत १ को महल </a:t>
            </a:r>
            <a:r>
              <a:rPr lang="ne-NP" sz="2400" dirty="0" smtClean="0">
                <a:cs typeface="Kalimati" pitchFamily="2"/>
              </a:rPr>
              <a:t>नं</a:t>
            </a:r>
            <a:r>
              <a:rPr lang="en-US" sz="2400" dirty="0" smtClean="0">
                <a:cs typeface="Kalimati" pitchFamily="2"/>
              </a:rPr>
              <a:t>.</a:t>
            </a:r>
            <a:r>
              <a:rPr lang="ne-NP" sz="2400" dirty="0" smtClean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२ को अन्तिम अङ्क लेख्ने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५ मा गणना क्षेत्रमा छानिएका कुल कृषि–चलनहरूको सङ्ख्या र सोमध्ये अन्तर्वार्ता लिइएको सङ्ख्या उल्लेख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६ मा भरिएका लगत १, लगत १ (क), लगत २ र गणक प्रगति फारामको संख्या सम्बन्धित ठाउँमा उल्लेख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७ मा कूल अन्तर्वार्ता गरिनुपर्ने मध्ये अन्तर्वार्ता लिन नसकिएको जम्मा सङ्ख्या र तीमध्ये </a:t>
            </a:r>
            <a:r>
              <a:rPr lang="ne-NP" sz="2400" dirty="0" smtClean="0">
                <a:cs typeface="Kalimati" pitchFamily="2"/>
              </a:rPr>
              <a:t>उत्तरदाताको अस्वीकृतिको </a:t>
            </a:r>
            <a:r>
              <a:rPr lang="ne-NP" sz="2400" dirty="0">
                <a:cs typeface="Kalimati" pitchFamily="2"/>
              </a:rPr>
              <a:t>कारण अन्तर्वार्ता लिन नसकिएको सङ्ख्या एवं यो बाहेक अन्य कुनै कारणले अन्तर्वार्ता लिन नसकिएको कृषि चलन सङ्ख्या सम्बन्धित ठाउँमा उल्लेख गर्ने । </a:t>
            </a:r>
          </a:p>
        </p:txBody>
      </p:sp>
    </p:spTree>
    <p:extLst>
      <p:ext uri="{BB962C8B-B14F-4D97-AF65-F5344CB8AC3E}">
        <p14:creationId xmlns:p14="http://schemas.microsoft.com/office/powerpoint/2010/main" val="26524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556" y="1066800"/>
            <a:ext cx="11887200" cy="5170646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 सम्पादन फाराम (सु.फा.नं. ३)····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८ मा सुपरिवेक्षकले जाँच गरेको कृषक परिवार प्रश्नावलीहरू (कृषि चलन) को सङ्ख्या र अन्तर्वार्ता स्थलमै जाँच गरिएका प्रश्नावली (लगत २) हरूको सङ्ख्या सम्बन्धित ठाउँमा उल्लेख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क्रमसङ्ख्या ९ मा सुपरिवेक्षकले पुनः अन्तर्वार्ता गरेको प्रश्नावलीको सङ्ख्या उल्लेख गर्ने र प्रत्येक गणना–क्षेत्रको लागि दुईवटा कृषक परिवार प्रश्नावलीको पुनः अन्तर्वार्ता गर्ने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सम्बन्धित गणना–क्षेत्रको गणना कार्य समाप्त भएपछि गणना कार्यसँग सम्बन्धित र सुपरिवेक्षकलाई उल्लेख गर्न मन लागेको केही कुरा भए क्रमसङ्ख्या १० मा उल्लेख गर्ने ।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अन्तिम हरफमा सुपरिवेक्षकले आफ्नो नाम र मिति लेखी सही गर्ने । </a:t>
            </a:r>
          </a:p>
        </p:txBody>
      </p:sp>
    </p:spTree>
    <p:extLst>
      <p:ext uri="{BB962C8B-B14F-4D97-AF65-F5344CB8AC3E}">
        <p14:creationId xmlns:p14="http://schemas.microsoft.com/office/powerpoint/2010/main" val="4194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701634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8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8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5694" y="6411435"/>
            <a:ext cx="616274" cy="405579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ctr"/>
              <a:t>22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70" y="2775105"/>
            <a:ext cx="5985188" cy="348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2777654"/>
            <a:ext cx="5521252" cy="34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7247272" y="846631"/>
            <a:ext cx="4397269" cy="1946195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1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cs typeface="Kalimati" pitchFamily="2"/>
              </a:rPr>
              <a:t>पुनरावलोकनका लागि प्रश्न</a:t>
            </a:r>
            <a:endParaRPr lang="hi-IN" b="1" dirty="0">
              <a:solidFill>
                <a:srgbClr val="00206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1200" y="1685359"/>
            <a:ext cx="114808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प्रश्न १ कृषिगणनामा गणना र सुपरिवेक्षक फारामहरुको व्यवस्था किन गरिएको छ?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२ सूचीकरण प्रगति फाराम (ग.फा.नं. १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) भर्नुको उद्देश्य के हो?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३</a:t>
            </a:r>
            <a:r>
              <a:rPr lang="en-US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गणना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प्रगति फाराम (ग.फा.नं. २) भर्नुको उद्देश्य के हो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ne-NP" sz="2400" dirty="0" smtClean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४</a:t>
            </a:r>
            <a:r>
              <a:rPr lang="en-US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स्थलगत तथ्याङ्क सङ्कलन कार्य प्रगति फाराम (सु.फा.नं. २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) कहिले भर्नु पर्दछ?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५ गणना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सम्पादन फाराम (सु.फा.नं. ३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) कस्ले र कहिले भर्नु पर्दछ?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755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430001" cy="3276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ne-NP" sz="4800" dirty="0" smtClean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4800" dirty="0" smtClean="0">
                <a:solidFill>
                  <a:srgbClr val="000099"/>
                </a:solidFill>
                <a:cs typeface="Kalimati" pitchFamily="2"/>
              </a:rPr>
              <a:t>धन्यवाद !</a:t>
            </a:r>
            <a:endParaRPr lang="ne-NP" sz="166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6600" dirty="0"/>
          </a:p>
          <a:p>
            <a:pPr marL="0" indent="0" algn="ctr">
              <a:buNone/>
            </a:pPr>
            <a:endParaRPr lang="en-US" sz="1660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152400" y="813116"/>
            <a:ext cx="11887200" cy="787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१०५ तथा सुपरिवेक्षक पुस्तिकाको ३८ देखि ४२ सम्म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अध्ययन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गर्नुहोस् </a:t>
            </a:r>
            <a:endParaRPr lang="ne-NP" sz="2400" b="1" dirty="0">
              <a:solidFill>
                <a:srgbClr val="0070C0"/>
              </a:solidFill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9285" y="2667000"/>
            <a:ext cx="9448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e-NP" sz="3600" b="1" dirty="0" smtClean="0">
                <a:solidFill>
                  <a:srgbClr val="000099"/>
                </a:solidFill>
                <a:cs typeface="Kalimati" pitchFamily="2"/>
              </a:rPr>
              <a:t>कृषिगणनामा प्रयोग हुने गणना सुपरिवेक्षण फारामहरु</a:t>
            </a:r>
            <a:endParaRPr lang="ne-NP" sz="3600" b="1" dirty="0">
              <a:solidFill>
                <a:srgbClr val="000099"/>
              </a:solidFill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06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914400"/>
            <a:ext cx="11734800" cy="4893647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गणना÷सुपरिवेक्षण फारमहरु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कृषिगणनामा गणक र सुपरिवेक्षकहरूको कार्यको अनुगमन, मूल्याङ्कन र नियन्त्रण गर्न विभिन्न किसिमका फारामहरूको व्यवस्था गरिएको 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1" dirty="0">
                <a:solidFill>
                  <a:srgbClr val="000099"/>
                </a:solidFill>
                <a:cs typeface="Kalimati" pitchFamily="2"/>
              </a:rPr>
              <a:t>यीमध्ये केही गणकले र केही सुपरिवेक्षकले भर्नुपर्छ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यी फारामहरूको सही उपयोगले तथ्याङ्क प्रशोधनको नतिजा बढी व्यावहारिक र यथार्थ हुन्छ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यसबाहेक यी फारामहरूबाट गणना क्षेत्रमा देखापर्ने समस्याहरूको पहिचान गरेर समाधान गर्न सजिलो हुन्छ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यी फारामहरूले पछि आउने कृषिगणनाहरूलाई समेत मार्ग प्रर्दशन गर्दछन् ।</a:t>
            </a:r>
          </a:p>
          <a:p>
            <a:endParaRPr lang="ne-NP" dirty="0"/>
          </a:p>
        </p:txBody>
      </p:sp>
    </p:spTree>
    <p:extLst>
      <p:ext uri="{BB962C8B-B14F-4D97-AF65-F5344CB8AC3E}">
        <p14:creationId xmlns:p14="http://schemas.microsoft.com/office/powerpoint/2010/main" val="23679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600" y="838200"/>
            <a:ext cx="5569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e-NP" sz="2800" b="1" dirty="0">
                <a:cs typeface="Kalimati" pitchFamily="2"/>
              </a:rPr>
              <a:t>सूचीकरण प्रगति फाराम (ग.फा.नं. १)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22" y="1524000"/>
            <a:ext cx="11811000" cy="510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9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12192000" cy="632480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600" b="1" dirty="0">
                <a:cs typeface="Kalimati" pitchFamily="2"/>
              </a:rPr>
              <a:t>गणकको दैनिक प्रगति विवरण फारामहरू</a:t>
            </a:r>
          </a:p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सूचीकरण प्रगति फाराम (ग.फा.नं. १)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b="1" dirty="0">
                <a:solidFill>
                  <a:srgbClr val="000099"/>
                </a:solidFill>
                <a:cs typeface="Kalimati" pitchFamily="2"/>
              </a:rPr>
              <a:t>यो फाराम लगत १ (कृषिक परिवार लगत) को सन्दर्भमा भर्नुपर्ने फाराम हो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b="1" dirty="0">
                <a:solidFill>
                  <a:srgbClr val="0070C0"/>
                </a:solidFill>
                <a:cs typeface="Kalimati" pitchFamily="2"/>
              </a:rPr>
              <a:t>यसमा गणकले कृषि चलनहरूको लगत सूचीकरण गरेको दैनिक प्रगति उल्लेख गरिन्छ 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यस फाराममा सर्वप्रथम गणकले विवरण </a:t>
            </a:r>
            <a:r>
              <a:rPr lang="ne-NP" sz="2200" dirty="0" smtClean="0">
                <a:cs typeface="Kalimati" pitchFamily="2"/>
              </a:rPr>
              <a:t>सङ्कलन</a:t>
            </a:r>
            <a:r>
              <a:rPr lang="en-US" sz="2200" dirty="0" smtClean="0">
                <a:cs typeface="Kalimati" pitchFamily="2"/>
              </a:rPr>
              <a:t> </a:t>
            </a:r>
            <a:r>
              <a:rPr lang="ne-NP" sz="2200" dirty="0" smtClean="0">
                <a:cs typeface="Kalimati" pitchFamily="2"/>
              </a:rPr>
              <a:t>गर्न </a:t>
            </a:r>
            <a:r>
              <a:rPr lang="ne-NP" sz="2200" dirty="0">
                <a:cs typeface="Kalimati" pitchFamily="2"/>
              </a:rPr>
              <a:t>लागेको प्रदेश, जिल्ला, गाउँपालिका÷नगरपालिका, वडा </a:t>
            </a:r>
            <a:r>
              <a:rPr lang="ne-NP" sz="2200" dirty="0" smtClean="0">
                <a:cs typeface="Kalimati" pitchFamily="2"/>
              </a:rPr>
              <a:t>नं. </a:t>
            </a:r>
            <a:r>
              <a:rPr lang="ne-NP" sz="2200" dirty="0">
                <a:cs typeface="Kalimati" pitchFamily="2"/>
              </a:rPr>
              <a:t>र गणना क्षेत्र नम्बर सम्बन्धित स्थानमा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गणकले विवरण सङ्कलन गर्न लागेको गणना क्षेत्रको कृषि चलनको अनुमानित जम्मा संख्या सम्बन्धित गणना क्षेत्रका जनप्रतिनिधि वा त्यहाँका जानिफकार व्यक्तिहरूबाट प्राप्त जानकारीको आधारमा लेख्नुपर्छ । </a:t>
            </a:r>
            <a:endParaRPr lang="en-US" sz="2200" dirty="0" smtClean="0">
              <a:cs typeface="Kalimati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यो संख्याले गणकलाई सङ्कलित पारिवारिक विवरणको सत्यता परीक्षण गर्ने कार्ययोजना तय गर्न सघाउ पु¥याउँछ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200" dirty="0">
                <a:cs typeface="Kalimati" pitchFamily="2"/>
              </a:rPr>
              <a:t>तर गणकले उक्त संख्यालाई आधार मानेर पूर्वाग्रही बन्नु भने हुँदैन अर्थात् अनुमानित संख्या भन्दा वास्ताविक संख्या फरक पनि हुन सक्छ भन्ने कुरा ख्याल राख्नुपर्छ </a:t>
            </a:r>
            <a:r>
              <a:rPr lang="ne-NP" sz="2200" dirty="0" smtClean="0">
                <a:cs typeface="Kalimati" pitchFamily="2"/>
              </a:rPr>
              <a:t>।</a:t>
            </a:r>
            <a:endParaRPr lang="ne-NP" sz="22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393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447800"/>
            <a:ext cx="11811000" cy="406265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सूचीकरण प्रगति फाराम (ग.फा.नं. १)···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 smtClean="0">
                <a:cs typeface="Kalimati" pitchFamily="2"/>
              </a:rPr>
              <a:t>यस </a:t>
            </a:r>
            <a:r>
              <a:rPr lang="ne-NP" sz="2400" dirty="0">
                <a:cs typeface="Kalimati" pitchFamily="2"/>
              </a:rPr>
              <a:t>फारामको महल–१ मा लगत संकलन गरिएको दिनको क्रमसंख्या लेख्नुपर्छ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महल–२ मा </a:t>
            </a:r>
            <a:r>
              <a:rPr lang="ne-NP" sz="2400" dirty="0" smtClean="0">
                <a:cs typeface="Kalimati" pitchFamily="2"/>
              </a:rPr>
              <a:t>लगत</a:t>
            </a: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dirty="0" smtClean="0">
                <a:cs typeface="Kalimati" pitchFamily="2"/>
              </a:rPr>
              <a:t>सङ्कलन</a:t>
            </a: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dirty="0" smtClean="0">
                <a:cs typeface="Kalimati" pitchFamily="2"/>
              </a:rPr>
              <a:t>गर्दाको </a:t>
            </a:r>
            <a:r>
              <a:rPr lang="ne-NP" sz="2400" dirty="0">
                <a:cs typeface="Kalimati" pitchFamily="2"/>
              </a:rPr>
              <a:t>मिति लेख्नुपर्छ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महल–३ मा महल–१ र २ को क्रमानुसार गणकले लगत सङ्कलन गरेका कृषि चलनको संख्या लेख्नुपर्छ ।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महल–४ मा कैफियत लेख्नुपर्छ । </a:t>
            </a:r>
            <a:r>
              <a:rPr lang="ne-NP" sz="2400" dirty="0" smtClean="0">
                <a:cs typeface="Kalimati" pitchFamily="2"/>
              </a:rPr>
              <a:t>यसमा </a:t>
            </a:r>
            <a:r>
              <a:rPr lang="ne-NP" sz="2400" dirty="0">
                <a:cs typeface="Kalimati" pitchFamily="2"/>
              </a:rPr>
              <a:t>सूचीकरण गर्दा गणकले सामना गरेका समस्याहरू केही भएमा वा अन्य केही विशेष कुराहरू भएमा सो उल्लेख गर्नुपर्छ ।</a:t>
            </a:r>
            <a:endParaRPr lang="en-US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46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914400"/>
            <a:ext cx="510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800" b="1" dirty="0">
                <a:cs typeface="Kalimati" pitchFamily="2"/>
              </a:rPr>
              <a:t>गणना प्रगति फाराम (ग.फा.नं. २)</a:t>
            </a:r>
            <a:endParaRPr lang="en-US" sz="2800" b="1" dirty="0">
              <a:cs typeface="Kalimati" pitchFamily="2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61420"/>
            <a:ext cx="11734800" cy="534418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2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90600"/>
            <a:ext cx="11963400" cy="5724644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गणना प्रगति फाराम (ग.फा.नं. २)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1" dirty="0">
                <a:solidFill>
                  <a:srgbClr val="000099"/>
                </a:solidFill>
                <a:cs typeface="Kalimati" pitchFamily="2"/>
              </a:rPr>
              <a:t>यो फाराम प्रत्येक गणना क्षेत्रका छानिएका कृषि चलनहरूको लगत २ (कृषक परिवार प्रश्नावली) को सन्दर्भमा भरिने फाराम हो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यसमा गणकले दैनिकरूपमा गणना गरेका कृषि चलनहरूको कार्यप्रगति उल्लेख गरिन्छ 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यस फाराममा सर्वप्रथम गणकले विवरण सङ्कलन गर्न लागेको प्रदेश, जिल्ला, गाउँपालिका÷नगरपालिका, वडा </a:t>
            </a:r>
            <a:r>
              <a:rPr lang="ne-NP" sz="2400" dirty="0" smtClean="0">
                <a:cs typeface="Kalimati" pitchFamily="2"/>
              </a:rPr>
              <a:t>नं</a:t>
            </a:r>
            <a:r>
              <a:rPr lang="en-US" sz="2400" dirty="0" smtClean="0">
                <a:cs typeface="Kalimati" pitchFamily="2"/>
              </a:rPr>
              <a:t>.</a:t>
            </a:r>
            <a:r>
              <a:rPr lang="ne-NP" sz="2400" dirty="0" smtClean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र गणना क्षेत्र नम्बर सम्बन्धित स्थानमा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गणकले गणना गर्न लागेको गणना क्षेत्रमा छानिएका कृषि चलनको (अर्थात् गणना गर्नुपर्ने) जम्मा संख्या उपयुक्त कोठामा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400" dirty="0">
                <a:cs typeface="Kalimati" pitchFamily="2"/>
              </a:rPr>
              <a:t>यो संख्या लगत २ बाट प्राप्त हुन्छ । यो संख्या </a:t>
            </a:r>
            <a:r>
              <a:rPr lang="ne-NP" sz="2400" dirty="0" smtClean="0">
                <a:cs typeface="Kalimati" pitchFamily="2"/>
              </a:rPr>
              <a:t>साधारणतय </a:t>
            </a:r>
            <a:r>
              <a:rPr lang="ne-NP" sz="2400" dirty="0">
                <a:cs typeface="Kalimati" pitchFamily="2"/>
              </a:rPr>
              <a:t>२० देखि ३० को बीचको हुन्छ ।</a:t>
            </a:r>
            <a:endParaRPr lang="en-US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609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</TotalTime>
  <Words>1407</Words>
  <Application>Microsoft Office PowerPoint</Application>
  <PresentationFormat>Custom</PresentationFormat>
  <Paragraphs>99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राष्ट्रिय कृषिगणना २०७८ गणक तथा सुपरिवेक्षकको तालिम मितिः बैशाख २, २०७९ .......जिल्ला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648</cp:revision>
  <dcterms:created xsi:type="dcterms:W3CDTF">2006-08-16T00:00:00Z</dcterms:created>
  <dcterms:modified xsi:type="dcterms:W3CDTF">2022-04-08T06:23:03Z</dcterms:modified>
</cp:coreProperties>
</file>